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7" r:id="rId4"/>
    <p:sldId id="280" r:id="rId5"/>
    <p:sldId id="282" r:id="rId6"/>
    <p:sldId id="281" r:id="rId7"/>
    <p:sldId id="284" r:id="rId8"/>
    <p:sldId id="286" r:id="rId9"/>
    <p:sldId id="287" r:id="rId10"/>
    <p:sldId id="283" r:id="rId11"/>
    <p:sldId id="264" r:id="rId12"/>
  </p:sldIdLst>
  <p:sldSz cx="12192000" cy="6858000"/>
  <p:notesSz cx="6858000" cy="9144000"/>
  <p:embeddedFontLst>
    <p:embeddedFont>
      <p:font typeface="Aptos" panose="020B0604020202020204" charset="0"/>
      <p:regular r:id="rId14"/>
      <p:bold r:id="rId15"/>
      <p:italic r:id="rId16"/>
      <p:boldItalic r:id="rId17"/>
    </p:embeddedFont>
    <p:embeddedFont>
      <p:font typeface="Aptos Display" panose="020B0604020202020204" charset="0"/>
      <p:regular r:id="rId18"/>
      <p:bold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8A83D-5F06-45BE-8D36-DC50E956D730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FE809-BBE0-4080-BF07-255B5BD6FF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23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FE809-BBE0-4080-BF07-255B5BD6FF5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672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FE809-BBE0-4080-BF07-255B5BD6FF5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6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08231-5B93-94F2-5B7C-BE2B5BBB3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311E4E-78D1-06B6-4C5B-52461ADCA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4EC397-20EE-8A68-E09C-542CEA98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874122-BC09-1E04-7FA7-8FDC6E1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E0D248-2DB7-094A-02ED-4E119BB4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73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A3476-5BA7-266A-44C0-B85E0DAD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F38972-C5BA-E355-D9B8-012C9A77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FE5B3-16A4-314E-53B4-55E4B6DA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79EEF7-C6E9-8D86-1978-D9410DF8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10D347-25E2-33EB-5CB9-0544C5DB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03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1D9298-3299-3569-4F28-324A7D6B2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583900-5E60-EAD8-4186-630B5FAB2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1A2A5E-7D9B-0F7E-DF4E-F9D2040C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5BF961-2A5B-1661-D4BD-8F207D6E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551441-F9EE-AA0F-8457-7B6C2B47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30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DF5A5-05F4-89E1-D639-FB20DD81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76B1B-1E2D-BA09-EEBD-D44BDA48E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4E1094-B626-A120-7E84-72243105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A1F38E-3231-E8D2-6076-6BB2D461C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2191BC-FD85-D90F-6513-61AE82B8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19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DE8A5-8371-191F-1AB2-C64E94F0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DF027E-D7E3-1F59-959F-5936FBA06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4D6F15-6D85-5609-063B-845A4428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61373C-F2BF-FE4F-CBE6-ECFE9FF6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6DDD04-EF2C-D788-5EEF-D2A0D428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73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F266C-BA4B-6DE2-2E22-F5B12FD3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DF684B-DDB5-3C61-FC97-9B18CDE2D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62C939-0042-BCCA-068B-3F64DEFF2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2BE995-E527-440D-CDAF-867A242B5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908EE2-EB53-E917-3AF6-206109000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D9ABE0-6732-9484-7398-47CC8352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74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DAD13-4E8E-ACD1-BAC8-D863B4AE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E9CF03-90F1-92F0-3E20-8B41EBC69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056CE3-F857-F723-AEE2-8933B9EA5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E5C567-1876-CA55-171A-54C09ACAC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305B42F-8C90-961C-CD3F-73BDB991E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9293ED-DB46-986A-484B-A8796B38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666C0F-0885-6BF3-0B2D-1566D2EE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92188F-1465-06C5-F4FA-5072F84F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70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9B5DC-0EB6-B022-D11F-C8884C4D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CC453B-FC70-F5B5-0243-62EFD1FF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4B9DCE-BC56-AC93-186E-9ED18160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DA8C10-FB42-8B5E-560F-75AB8C59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27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DAD1EA-2A22-DE32-CCB0-D63FAD79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C50494-3E1C-A7F9-A6FD-E82B02F7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EBC40D-05F7-BA73-9D56-10028978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03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47A62-08E1-09FA-27FD-E9F5C3BB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A29F9E-2608-3042-2E1F-4C9DA213F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35AFA5-2B2D-2A38-4B2A-E0A2649DB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96CC93-06EE-CA70-0B53-20FC0534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CA8897-F384-DBCA-EB76-BEFDA5B5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22C48E-4EC5-630F-C4CC-6F506EEA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4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E78E-BFE6-1E83-D3A9-0CE2811D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4EAB184-882D-F51C-CC37-5299F3A7E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A7B8E3-809A-9538-ED2C-406ABBCD2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63DCBB-178B-A675-CEA2-91D88559E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8E4CA4-96FE-B16E-5946-CB92E4F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1BF173-365E-FDA2-86F4-1CF9332E8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62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CD43-AAB1-54F5-BD64-5ABFA707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739F63-7DCF-133E-60DD-E3418F3F9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D21FA2-32E9-BDF0-2D48-388612078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66C266-BDB9-41CC-92C0-6274C49C0AAB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E28396-DCD3-1568-E67C-C1D62AAB3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23D7D1-5918-1FEB-33EA-CFDF822ED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48493E-56C5-4150-B03D-A4BF1564B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40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0" Type="http://schemas.openxmlformats.org/officeDocument/2006/relationships/image" Target="../media/image8.png"/><Relationship Id="rId4" Type="http://schemas.openxmlformats.org/officeDocument/2006/relationships/image" Target="../media/image14.jpe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Бизнес-кабинет, вход в личный кабинет билайн бизнес для юридических лиц -  Москв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398"/>
            <a:ext cx="12217737" cy="627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BFDD1D-18AA-785E-31AA-3FDA64505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5136276"/>
            <a:ext cx="4324642" cy="1199392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Выполнила команда </a:t>
            </a:r>
            <a:r>
              <a:rPr lang="en-US" dirty="0">
                <a:solidFill>
                  <a:schemeClr val="bg1"/>
                </a:solidFill>
              </a:rPr>
              <a:t>Clio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C4097-1012-46E8-A993-D596AFA6D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846" y="2004939"/>
            <a:ext cx="4324642" cy="2437086"/>
          </a:xfrm>
        </p:spPr>
        <p:txBody>
          <a:bodyPr anchor="ctr"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Выравнивание изображений номеров автомобилей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89B57060-9C9D-0BCD-4C42-DA846798026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96" y="5801515"/>
            <a:ext cx="4130435" cy="5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A41F9-78F9-08A2-196E-4B75DD6DD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61" y="1438270"/>
            <a:ext cx="5213939" cy="3956690"/>
          </a:xfrm>
        </p:spPr>
        <p:txBody>
          <a:bodyPr anchor="ctr">
            <a:noAutofit/>
          </a:bodyPr>
          <a:lstStyle/>
          <a:p>
            <a:r>
              <a:rPr lang="ru-RU" sz="5800" b="1" dirty="0">
                <a:solidFill>
                  <a:schemeClr val="bg1"/>
                </a:solidFill>
              </a:rPr>
              <a:t>Ссылка на наше решение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CFABA4A-2CE5-2119-7067-C3E9ED4E67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32" y="489731"/>
            <a:ext cx="2586807" cy="349218"/>
          </a:xfrm>
          <a:prstGeom prst="rect">
            <a:avLst/>
          </a:prstGeom>
        </p:spPr>
      </p:pic>
      <p:pic>
        <p:nvPicPr>
          <p:cNvPr id="16" name="Picture 2" descr="Билайн логотип (68 фото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r="10780" b="28728"/>
          <a:stretch/>
        </p:blipFill>
        <p:spPr bwMode="auto">
          <a:xfrm>
            <a:off x="10237722" y="426120"/>
            <a:ext cx="1766231" cy="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/>
          <p:cNvSpPr/>
          <p:nvPr/>
        </p:nvSpPr>
        <p:spPr>
          <a:xfrm>
            <a:off x="6482076" y="1263024"/>
            <a:ext cx="4442091" cy="430718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841C93-8093-E32A-A874-6C16304D8451}"/>
              </a:ext>
            </a:extLst>
          </p:cNvPr>
          <p:cNvSpPr txBox="1"/>
          <p:nvPr/>
        </p:nvSpPr>
        <p:spPr>
          <a:xfrm>
            <a:off x="7602682" y="4599219"/>
            <a:ext cx="220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GitHub</a:t>
            </a:r>
            <a:endParaRPr lang="ru-RU" sz="3600" b="1" dirty="0"/>
          </a:p>
        </p:txBody>
      </p:sp>
      <p:pic>
        <p:nvPicPr>
          <p:cNvPr id="7170" name="Picture 2" descr="http://qrcoder.ru/code/?https%3A%2F%2Fgithub.com%2FNSO-Clio%2FNormalize-cars-numbers&amp;4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32" y="2080981"/>
            <a:ext cx="2383703" cy="23837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7933E54A-FAF3-B21E-D915-79F281696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1" y="57872"/>
            <a:ext cx="8911918" cy="6800128"/>
          </a:xfrm>
        </p:spPr>
      </p:pic>
    </p:spTree>
    <p:extLst>
      <p:ext uri="{BB962C8B-B14F-4D97-AF65-F5344CB8AC3E}">
        <p14:creationId xmlns:p14="http://schemas.microsoft.com/office/powerpoint/2010/main" val="178993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84227-966F-2E40-4A2E-94463DE8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Состав команды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E001A0C-23EA-13F3-8CA6-373D2EFC9403}"/>
              </a:ext>
            </a:extLst>
          </p:cNvPr>
          <p:cNvSpPr/>
          <p:nvPr/>
        </p:nvSpPr>
        <p:spPr>
          <a:xfrm>
            <a:off x="1111793" y="2386501"/>
            <a:ext cx="2285010" cy="3437773"/>
          </a:xfrm>
          <a:prstGeom prst="roundRect">
            <a:avLst>
              <a:gd name="adj" fmla="val 1064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8A904-2C07-81F9-88F3-1646FEEE7C7F}"/>
              </a:ext>
            </a:extLst>
          </p:cNvPr>
          <p:cNvSpPr txBox="1"/>
          <p:nvPr/>
        </p:nvSpPr>
        <p:spPr>
          <a:xfrm>
            <a:off x="1106778" y="4884367"/>
            <a:ext cx="2292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ru-RU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Андреасян Егор</a:t>
            </a:r>
          </a:p>
          <a:p>
            <a:pPr algn="ctr" defTabSz="749808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@</a:t>
            </a:r>
            <a:r>
              <a:rPr lang="en-US" b="1" dirty="0" err="1">
                <a:solidFill>
                  <a:schemeClr val="bg1"/>
                </a:solidFill>
              </a:rPr>
              <a:t>EgorAndrik</a:t>
            </a:r>
            <a:endParaRPr lang="ru-RU" b="1" dirty="0">
              <a:solidFill>
                <a:schemeClr val="bg1"/>
              </a:solidFill>
            </a:endParaRPr>
          </a:p>
          <a:p>
            <a:pPr algn="ctr" defTabSz="749808">
              <a:spcAft>
                <a:spcPts val="600"/>
              </a:spcAft>
            </a:pPr>
            <a:endParaRPr lang="en-US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ED6B3D-1E23-DDAD-B39B-6201FBF21D91}"/>
              </a:ext>
            </a:extLst>
          </p:cNvPr>
          <p:cNvSpPr/>
          <p:nvPr/>
        </p:nvSpPr>
        <p:spPr>
          <a:xfrm>
            <a:off x="3718162" y="2386501"/>
            <a:ext cx="2285010" cy="3437773"/>
          </a:xfrm>
          <a:prstGeom prst="roundRect">
            <a:avLst>
              <a:gd name="adj" fmla="val 1064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FBC8A4-E924-66A9-D184-810F67094456}"/>
              </a:ext>
            </a:extLst>
          </p:cNvPr>
          <p:cNvSpPr txBox="1"/>
          <p:nvPr/>
        </p:nvSpPr>
        <p:spPr>
          <a:xfrm>
            <a:off x="3581121" y="4922221"/>
            <a:ext cx="260636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ru-RU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Ротачёв</a:t>
            </a:r>
            <a:r>
              <a:rPr lang="ru-RU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Александр</a:t>
            </a:r>
          </a:p>
          <a:p>
            <a:pPr algn="ctr" defTabSz="749808">
              <a:spcAft>
                <a:spcPts val="600"/>
              </a:spcAft>
            </a:pPr>
            <a:r>
              <a:rPr lang="en-US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@developweb3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C691D4C-B996-3A4E-EF4A-F299AD150674}"/>
              </a:ext>
            </a:extLst>
          </p:cNvPr>
          <p:cNvSpPr/>
          <p:nvPr/>
        </p:nvSpPr>
        <p:spPr>
          <a:xfrm>
            <a:off x="8972066" y="2425605"/>
            <a:ext cx="2285010" cy="3437773"/>
          </a:xfrm>
          <a:prstGeom prst="roundRect">
            <a:avLst>
              <a:gd name="adj" fmla="val 1064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AEE6C-0796-0C2B-F63E-6EA282FB163A}"/>
              </a:ext>
            </a:extLst>
          </p:cNvPr>
          <p:cNvSpPr txBox="1"/>
          <p:nvPr/>
        </p:nvSpPr>
        <p:spPr>
          <a:xfrm>
            <a:off x="8968967" y="4912641"/>
            <a:ext cx="228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ru-RU" b="1" dirty="0" err="1">
                <a:solidFill>
                  <a:schemeClr val="bg1"/>
                </a:solidFill>
              </a:rPr>
              <a:t>Сусляков</a:t>
            </a:r>
            <a:r>
              <a:rPr lang="ru-RU" b="1" dirty="0">
                <a:solidFill>
                  <a:schemeClr val="bg1"/>
                </a:solidFill>
              </a:rPr>
              <a:t> Семён</a:t>
            </a:r>
            <a:endParaRPr lang="en-US" b="1" dirty="0">
              <a:solidFill>
                <a:schemeClr val="bg1"/>
              </a:solidFill>
            </a:endParaRPr>
          </a:p>
          <a:p>
            <a:pPr algn="ctr" defTabSz="749808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@</a:t>
            </a:r>
            <a:r>
              <a:rPr lang="en-US" b="1" dirty="0" err="1">
                <a:solidFill>
                  <a:schemeClr val="bg1"/>
                </a:solidFill>
              </a:rPr>
              <a:t>ssuslyakoff</a:t>
            </a:r>
            <a:endParaRPr lang="ru-RU" b="1" dirty="0">
              <a:solidFill>
                <a:schemeClr val="bg1"/>
              </a:solidFill>
            </a:endParaRPr>
          </a:p>
          <a:p>
            <a:pPr algn="ctr" defTabSz="749808">
              <a:spcAft>
                <a:spcPts val="600"/>
              </a:spcAft>
            </a:pP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0" name="Рисунок 9" descr="Изображение выглядит как человек, Человеческое лицо, улыбк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1307C307-BCD7-18AF-9A60-A63CFC445F5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13" y="2548836"/>
            <a:ext cx="1886049" cy="1886049"/>
          </a:xfrm>
          <a:prstGeom prst="roundRect">
            <a:avLst>
              <a:gd name="adj" fmla="val 10790"/>
            </a:avLst>
          </a:prstGeom>
        </p:spPr>
      </p:pic>
      <p:pic>
        <p:nvPicPr>
          <p:cNvPr id="14" name="Рисунок 13" descr="Изображение выглядит как Человеческое лицо, человек, одежда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78BAF7A4-836A-3D37-F501-47637D0A03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68" y="2560573"/>
            <a:ext cx="1897897" cy="1897897"/>
          </a:xfrm>
          <a:prstGeom prst="roundRect">
            <a:avLst>
              <a:gd name="adj" fmla="val 11280"/>
            </a:avLst>
          </a:prstGeom>
        </p:spPr>
      </p:pic>
      <p:pic>
        <p:nvPicPr>
          <p:cNvPr id="8" name="Рисунок 7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D0C1454-2A42-D218-5B52-2C6748B1CC4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975" y="988513"/>
            <a:ext cx="2586807" cy="349218"/>
          </a:xfrm>
          <a:prstGeom prst="rect">
            <a:avLst/>
          </a:prstGeom>
        </p:spPr>
      </p:pic>
      <p:sp>
        <p:nvSpPr>
          <p:cNvPr id="21" name="Прямоугольник: скругленные углы 4">
            <a:extLst>
              <a:ext uri="{FF2B5EF4-FFF2-40B4-BE49-F238E27FC236}">
                <a16:creationId xmlns:a16="http://schemas.microsoft.com/office/drawing/2014/main" id="{1FED6B3D-1E23-DDAD-B39B-6201FBF21D91}"/>
              </a:ext>
            </a:extLst>
          </p:cNvPr>
          <p:cNvSpPr/>
          <p:nvPr/>
        </p:nvSpPr>
        <p:spPr>
          <a:xfrm>
            <a:off x="6324531" y="2386501"/>
            <a:ext cx="2285010" cy="3437773"/>
          </a:xfrm>
          <a:prstGeom prst="roundRect">
            <a:avLst>
              <a:gd name="adj" fmla="val 1064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t="-275" r="13251" b="34400"/>
          <a:stretch/>
        </p:blipFill>
        <p:spPr>
          <a:xfrm>
            <a:off x="9161887" y="2560573"/>
            <a:ext cx="1897897" cy="1918506"/>
          </a:xfrm>
          <a:prstGeom prst="roundRect">
            <a:avLst>
              <a:gd name="adj" fmla="val 108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6"/>
          <a:srcRect b="51179"/>
          <a:stretch/>
        </p:blipFill>
        <p:spPr>
          <a:xfrm>
            <a:off x="6520230" y="2560573"/>
            <a:ext cx="1893612" cy="1906769"/>
          </a:xfrm>
          <a:prstGeom prst="roundRect">
            <a:avLst>
              <a:gd name="adj" fmla="val 1130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FBC8A4-E924-66A9-D184-810F67094456}"/>
              </a:ext>
            </a:extLst>
          </p:cNvPr>
          <p:cNvSpPr txBox="1"/>
          <p:nvPr/>
        </p:nvSpPr>
        <p:spPr>
          <a:xfrm>
            <a:off x="6214189" y="4912641"/>
            <a:ext cx="2606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ru-RU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Вершинин Михаил</a:t>
            </a:r>
            <a:endParaRPr lang="en-US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 defTabSz="749808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@Radsdafar08</a:t>
            </a:r>
            <a:endParaRPr lang="ru-RU" b="1" dirty="0">
              <a:solidFill>
                <a:schemeClr val="bg1"/>
              </a:solidFill>
            </a:endParaRPr>
          </a:p>
          <a:p>
            <a:pPr algn="ctr" defTabSz="749808">
              <a:spcAft>
                <a:spcPts val="600"/>
              </a:spcAft>
            </a:pPr>
            <a:endParaRPr lang="en-US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6" name="Picture 2" descr="Билайн логотип (68 фото)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r="10780" b="28728"/>
          <a:stretch/>
        </p:blipFill>
        <p:spPr bwMode="auto">
          <a:xfrm>
            <a:off x="10124975" y="922115"/>
            <a:ext cx="1766231" cy="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1BAE1-A1FA-A93F-C220-ACC67D22F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651560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ru-RU" sz="4200" b="1" dirty="0">
                <a:solidFill>
                  <a:schemeClr val="bg1"/>
                </a:solidFill>
              </a:rPr>
              <a:t>Водители превышают скорость и уезжают безнаказанно!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0027F-2256-8824-6073-FCAFD472D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232" y="1253331"/>
            <a:ext cx="5356624" cy="435133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bg1"/>
                </a:solidFill>
              </a:rPr>
              <a:t> Проблематика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сегодняшний день использование видеонаблюдения для распознавания номеров автомобилей стало обычной практикой.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Однако ключевая проблема заключается в качестве распознавания номеров, особенно в условиях неблагоприятной освещённости, различных углов обзора и размытости изображений.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Важным этапом в этом процессе является выравнивание номеров, чтобы обеспечить точность распознавания каждого символа.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Стрелка вправо 6"/>
          <p:cNvSpPr/>
          <p:nvPr/>
        </p:nvSpPr>
        <p:spPr>
          <a:xfrm>
            <a:off x="4357043" y="6177690"/>
            <a:ext cx="1029474" cy="44696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2" y="5984182"/>
            <a:ext cx="3425152" cy="75042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19" y="5998179"/>
            <a:ext cx="3369459" cy="716342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CFABA4A-2CE5-2119-7067-C3E9ED4E673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25" y="585637"/>
            <a:ext cx="2586807" cy="349218"/>
          </a:xfrm>
          <a:prstGeom prst="rect">
            <a:avLst/>
          </a:prstGeom>
        </p:spPr>
      </p:pic>
      <p:pic>
        <p:nvPicPr>
          <p:cNvPr id="36" name="Picture 2" descr="Билайн логотип (68 фото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r="10780" b="28728"/>
          <a:stretch/>
        </p:blipFill>
        <p:spPr bwMode="auto">
          <a:xfrm>
            <a:off x="10199715" y="522026"/>
            <a:ext cx="1766231" cy="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47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AB7A6-DAEC-B221-CFF7-581BB159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209" y="973432"/>
            <a:ext cx="8289223" cy="793061"/>
          </a:xfrm>
        </p:spPr>
        <p:txBody>
          <a:bodyPr anchor="b">
            <a:normAutofit/>
          </a:bodyPr>
          <a:lstStyle/>
          <a:p>
            <a:r>
              <a:rPr lang="ru-RU" sz="4600" b="1" dirty="0">
                <a:solidFill>
                  <a:srgbClr val="ECECEC"/>
                </a:solidFill>
              </a:rPr>
              <a:t>Самое время это прекратить..</a:t>
            </a:r>
            <a:endParaRPr lang="ru-RU" sz="46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0D3D6E-3372-0792-DDA9-5E7648420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17" y="2523848"/>
            <a:ext cx="5930274" cy="378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FFFFFF"/>
                </a:solidFill>
              </a:rPr>
              <a:t>Наш итоговый продукт – </a:t>
            </a:r>
            <a:r>
              <a:rPr lang="ru-RU" sz="2200" dirty="0">
                <a:solidFill>
                  <a:srgbClr val="FFFFFF"/>
                </a:solidFill>
              </a:rPr>
              <a:t>докер контейнер, который можно использовать для обращения к алгоритму выравнивания номеров, причём можно использовать это как для одной картинки, так и </a:t>
            </a:r>
            <a:r>
              <a:rPr lang="ru-RU" sz="2200" dirty="0" smtClean="0">
                <a:solidFill>
                  <a:srgbClr val="FFFFFF"/>
                </a:solidFill>
              </a:rPr>
              <a:t>для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ru-RU" sz="2200" dirty="0" smtClean="0">
                <a:solidFill>
                  <a:srgbClr val="FFFFFF"/>
                </a:solidFill>
              </a:rPr>
              <a:t>целой папки картинок </a:t>
            </a:r>
            <a:r>
              <a:rPr lang="ru-RU" sz="2200" dirty="0">
                <a:solidFill>
                  <a:srgbClr val="FFFFFF"/>
                </a:solidFill>
              </a:rPr>
              <a:t>сразу.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FFFFFF"/>
                </a:solidFill>
              </a:rPr>
              <a:t>Наш алгоритм состоит из </a:t>
            </a:r>
            <a:r>
              <a:rPr lang="en-US" sz="2200" dirty="0">
                <a:solidFill>
                  <a:srgbClr val="FFFFFF"/>
                </a:solidFill>
              </a:rPr>
              <a:t>3</a:t>
            </a:r>
            <a:r>
              <a:rPr lang="ru-RU" sz="2200" dirty="0">
                <a:solidFill>
                  <a:srgbClr val="FFFFFF"/>
                </a:solidFill>
              </a:rPr>
              <a:t> шагов: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FFFFFF"/>
                </a:solidFill>
              </a:rPr>
              <a:t>1. Сегментация номерного знака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FFFFFF"/>
                </a:solidFill>
              </a:rPr>
              <a:t>2. Преобразование в нужный размер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FFFFFF"/>
                </a:solidFill>
              </a:rPr>
              <a:t>3. Выравнивание по трафарету</a:t>
            </a:r>
          </a:p>
          <a:p>
            <a:pPr marL="0" indent="0">
              <a:buNone/>
            </a:pPr>
            <a:endParaRPr lang="ru-RU" sz="1800" dirty="0">
              <a:solidFill>
                <a:srgbClr val="FFFFFF"/>
              </a:solidFill>
            </a:endParaRPr>
          </a:p>
        </p:txBody>
      </p:sp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5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5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Рисунок 24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CFABA4A-2CE5-2119-7067-C3E9ED4E67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32" y="462258"/>
            <a:ext cx="2586807" cy="349218"/>
          </a:xfrm>
          <a:prstGeom prst="rect">
            <a:avLst/>
          </a:prstGeom>
        </p:spPr>
      </p:pic>
      <p:pic>
        <p:nvPicPr>
          <p:cNvPr id="28" name="Picture 2" descr="Билайн логотип (68 фото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r="10780" b="28728"/>
          <a:stretch/>
        </p:blipFill>
        <p:spPr bwMode="auto">
          <a:xfrm>
            <a:off x="10258822" y="398647"/>
            <a:ext cx="1766231" cy="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dn.discordapp.com/attachments/1257467911623278644/1259397848798330901/Screenshot_94_3.png?ex=668b8925&amp;is=668a37a5&amp;hm=46092168bff567b3f7c3bb1a46400446c8205ca0e8e42af10415bff5052c3396&amp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209815"/>
            <a:ext cx="4880435" cy="43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FF1D5-03E5-75E0-E17F-AA6A3E4B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29" y="14335"/>
            <a:ext cx="7451678" cy="6991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Скринкаст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A9234-8586-63C1-0AF5-6E58F0E2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Stack </a:t>
            </a:r>
            <a:r>
              <a:rPr lang="ru-RU" b="1" dirty="0">
                <a:solidFill>
                  <a:schemeClr val="bg1"/>
                </a:solidFill>
              </a:rPr>
              <a:t>технологий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логотип, графическая вставка, Графи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B0B42193-244A-9D3F-4EDB-1B069287CE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3" y="4655410"/>
            <a:ext cx="2025348" cy="2025348"/>
          </a:xfrm>
          <a:prstGeom prst="rect">
            <a:avLst/>
          </a:prstGeom>
        </p:spPr>
      </p:pic>
      <p:pic>
        <p:nvPicPr>
          <p:cNvPr id="35" name="Рисунок 34" descr="Изображение выглядит как графическая вставка, иллюстрация, искусство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515FEAA-0013-CE4D-6526-93196C5E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53" y="4696347"/>
            <a:ext cx="3304578" cy="1889987"/>
          </a:xfrm>
          <a:prstGeom prst="rect">
            <a:avLst/>
          </a:prstGeom>
        </p:spPr>
      </p:pic>
      <p:pic>
        <p:nvPicPr>
          <p:cNvPr id="23" name="Picture 4" descr="https://avatars.mds.yandex.net/i?id=4abd22dd655f6eecdf1e98546a366387f79aac8f-12607459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66" y="2783704"/>
            <a:ext cx="3122079" cy="17561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icture backgroun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972" y="2791591"/>
            <a:ext cx="3108059" cy="174828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Picture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42" y="4646589"/>
            <a:ext cx="4629339" cy="231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Picture background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558" y="2914210"/>
            <a:ext cx="4607523" cy="155215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ownload Numpy Logo PNG and Vector (PDF, SVG, Ai, EPS) Fre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25" y="1283066"/>
            <a:ext cx="2067726" cy="145200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CFABA4A-2CE5-2119-7067-C3E9ED4E673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40" y="580141"/>
            <a:ext cx="2586807" cy="349218"/>
          </a:xfrm>
          <a:prstGeom prst="rect">
            <a:avLst/>
          </a:prstGeom>
        </p:spPr>
      </p:pic>
      <p:pic>
        <p:nvPicPr>
          <p:cNvPr id="38" name="Picture 2" descr="Билайн логотип (68 фото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r="10780" b="28728"/>
          <a:stretch/>
        </p:blipFill>
        <p:spPr bwMode="auto">
          <a:xfrm>
            <a:off x="10084330" y="516530"/>
            <a:ext cx="1766231" cy="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AD7BAC1-8E38-C33A-443C-C08839F398C7}"/>
              </a:ext>
            </a:extLst>
          </p:cNvPr>
          <p:cNvSpPr/>
          <p:nvPr/>
        </p:nvSpPr>
        <p:spPr>
          <a:xfrm>
            <a:off x="9363637" y="1283066"/>
            <a:ext cx="2495705" cy="14509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 descr="Изображение выглядит как снимок экрана, Графика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AA03C92-B51F-7798-82C9-81AD12A00F7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959" y="1532571"/>
            <a:ext cx="2442602" cy="9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7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35171-13B2-DCC9-0171-F9A299974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3" y="1854809"/>
            <a:ext cx="4599825" cy="2923307"/>
          </a:xfrm>
        </p:spPr>
        <p:txBody>
          <a:bodyPr>
            <a:normAutofit/>
          </a:bodyPr>
          <a:lstStyle/>
          <a:p>
            <a:r>
              <a:rPr lang="ru-RU" sz="3700" b="1" dirty="0">
                <a:solidFill>
                  <a:srgbClr val="FFFFFF"/>
                </a:solidFill>
              </a:rPr>
              <a:t>Почему именно мы?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07719" y="8673789"/>
            <a:ext cx="3198122" cy="757756"/>
          </a:xfrm>
        </p:spPr>
        <p:txBody>
          <a:bodyPr>
            <a:normAutofit fontScale="25000" lnSpcReduction="20000"/>
          </a:bodyPr>
          <a:lstStyle/>
          <a:p>
            <a:r>
              <a:rPr lang="ru-RU" b="1" dirty="0"/>
              <a:t>Наш главный плюс – </a:t>
            </a:r>
            <a:r>
              <a:rPr lang="ru-RU" dirty="0"/>
              <a:t>уникальность алгоритма: сегментационная модель для номеров автомобилей на фото обучена на созданном и размеченном нами </a:t>
            </a:r>
            <a:r>
              <a:rPr lang="ru-RU" dirty="0" err="1"/>
              <a:t>датасете</a:t>
            </a:r>
            <a:r>
              <a:rPr lang="ru-RU" dirty="0"/>
              <a:t> в </a:t>
            </a:r>
            <a:r>
              <a:rPr lang="en-US" dirty="0" err="1"/>
              <a:t>roboflow</a:t>
            </a:r>
            <a:r>
              <a:rPr lang="ru-RU" dirty="0"/>
              <a:t> с использованием аугментации для большего объёма тренировочных данных. </a:t>
            </a:r>
          </a:p>
          <a:p>
            <a:r>
              <a:rPr lang="ru-RU" dirty="0"/>
              <a:t>Также мы используем строгие математические и матричные операции для выравнивания номера</a:t>
            </a:r>
            <a:r>
              <a:rPr lang="en-US" dirty="0"/>
              <a:t> </a:t>
            </a:r>
            <a:r>
              <a:rPr lang="ru-RU" dirty="0"/>
              <a:t>через </a:t>
            </a:r>
            <a:r>
              <a:rPr lang="en-US" dirty="0" err="1"/>
              <a:t>OpenCV</a:t>
            </a:r>
            <a:r>
              <a:rPr lang="ru-RU" dirty="0"/>
              <a:t>, что сильно сокращает количество ошибок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</p:txBody>
      </p:sp>
      <p:pic>
        <p:nvPicPr>
          <p:cNvPr id="6150" name="Picture 6" descr="‎Мой Beeline (Казахстан) on the App St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0" t="24737" r="36528" b="26142"/>
          <a:stretch/>
        </p:blipFill>
        <p:spPr bwMode="auto">
          <a:xfrm>
            <a:off x="10231125" y="73144"/>
            <a:ext cx="1960880" cy="18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Объект 2"/>
          <p:cNvSpPr txBox="1">
            <a:spLocks/>
          </p:cNvSpPr>
          <p:nvPr/>
        </p:nvSpPr>
        <p:spPr>
          <a:xfrm>
            <a:off x="5050245" y="2078525"/>
            <a:ext cx="6318272" cy="4174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Наш главный плюс </a:t>
            </a:r>
            <a:r>
              <a:rPr lang="ru-RU" dirty="0"/>
              <a:t>– уникальность алгоритма: наша сегментационная модель для номеров автомобилей на фото обучена на созданном и размеченном нами </a:t>
            </a:r>
            <a:r>
              <a:rPr lang="ru-RU" dirty="0" err="1"/>
              <a:t>датасете</a:t>
            </a:r>
            <a:r>
              <a:rPr lang="ru-RU" dirty="0"/>
              <a:t> в </a:t>
            </a:r>
            <a:r>
              <a:rPr lang="en-US" dirty="0" err="1"/>
              <a:t>roboflow</a:t>
            </a:r>
            <a:r>
              <a:rPr lang="ru-RU" dirty="0"/>
              <a:t> с использованием аугментации для большего объёма данных. Скорость работы алгоритма 20 фото в секунду. Точность </a:t>
            </a:r>
            <a:r>
              <a:rPr lang="ru-RU" dirty="0" smtClean="0"/>
              <a:t>нашего алгоритма на тестовом </a:t>
            </a:r>
            <a:r>
              <a:rPr lang="ru-RU" dirty="0" err="1" smtClean="0"/>
              <a:t>датасете</a:t>
            </a:r>
            <a:r>
              <a:rPr lang="ru-RU" dirty="0" smtClean="0"/>
              <a:t> составляет 0.78, что очень хорошо</a:t>
            </a:r>
            <a:endParaRPr lang="ru-RU" dirty="0"/>
          </a:p>
          <a:p>
            <a:r>
              <a:rPr lang="ru-RU" dirty="0"/>
              <a:t>Также мы используем строгие математические и матричные операции через </a:t>
            </a:r>
            <a:r>
              <a:rPr lang="en-US" dirty="0" err="1"/>
              <a:t>OpenCV</a:t>
            </a:r>
            <a:r>
              <a:rPr lang="en-US" dirty="0"/>
              <a:t> </a:t>
            </a:r>
            <a:r>
              <a:rPr lang="ru-RU" dirty="0"/>
              <a:t>для выравнивания номера, что сильно сокращает количество ошибок</a:t>
            </a:r>
          </a:p>
        </p:txBody>
      </p:sp>
      <p:pic>
        <p:nvPicPr>
          <p:cNvPr id="41" name="Рисунок 40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CFABA4A-2CE5-2119-7067-C3E9ED4E67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2" y="6320873"/>
            <a:ext cx="2586807" cy="349218"/>
          </a:xfrm>
          <a:prstGeom prst="rect">
            <a:avLst/>
          </a:prstGeom>
        </p:spPr>
      </p:pic>
      <p:pic>
        <p:nvPicPr>
          <p:cNvPr id="1026" name="Picture 2" descr="https://cdn.discordapp.com/attachments/1257467911623278644/1259375975075025007/image.png?ex=668b74c6&amp;is=668a2346&amp;hm=57ce93470c47f6def50b74987347ba28f68f1495dbd2f9e554b4f2b50cc37ad1&amp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2" y="147313"/>
            <a:ext cx="7899395" cy="107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97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AB7A6-DAEC-B221-CFF7-581BB159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209" y="973432"/>
            <a:ext cx="8289223" cy="793061"/>
          </a:xfrm>
        </p:spPr>
        <p:txBody>
          <a:bodyPr anchor="b"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Где это в бизнесе?</a:t>
            </a:r>
            <a:endParaRPr lang="ru-RU" sz="4600" b="1" dirty="0">
              <a:solidFill>
                <a:schemeClr val="bg1"/>
              </a:solidFill>
            </a:endParaRPr>
          </a:p>
        </p:txBody>
      </p:sp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5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5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Рисунок 24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CFABA4A-2CE5-2119-7067-C3E9ED4E67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32" y="462258"/>
            <a:ext cx="2586807" cy="349218"/>
          </a:xfrm>
          <a:prstGeom prst="rect">
            <a:avLst/>
          </a:prstGeom>
        </p:spPr>
      </p:pic>
      <p:pic>
        <p:nvPicPr>
          <p:cNvPr id="28" name="Picture 2" descr="Билайн логотип (68 фото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r="10780" b="28728"/>
          <a:stretch/>
        </p:blipFill>
        <p:spPr bwMode="auto">
          <a:xfrm>
            <a:off x="10258822" y="398647"/>
            <a:ext cx="1766231" cy="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86795" y="2523848"/>
            <a:ext cx="54092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Реализация нашего алгоритма по выравниванию номеров значительно повышает точность и эффективность систем видеонаблюдения, использующих распознавание номеров автомобилей.</a:t>
            </a: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r>
              <a:rPr lang="ru-RU" dirty="0">
                <a:solidFill>
                  <a:schemeClr val="bg1"/>
                </a:solidFill>
              </a:rPr>
              <a:t>Это особенно важно для бизнеса, работающего в сферах безопасности, правоохранительных органов, контроля транспортных средств, управления парковками.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10 бизнес-идей с минимальными вложениями для запуска в 2022 году — Конту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20" y="2313612"/>
            <a:ext cx="5127578" cy="32722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AB7A6-DAEC-B221-CFF7-581BB159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209" y="973432"/>
            <a:ext cx="8289223" cy="793061"/>
          </a:xfrm>
        </p:spPr>
        <p:txBody>
          <a:bodyPr anchor="b"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Масштабируемость</a:t>
            </a:r>
            <a:endParaRPr lang="ru-RU" sz="4600" b="1" dirty="0">
              <a:solidFill>
                <a:schemeClr val="bg1"/>
              </a:solidFill>
            </a:endParaRPr>
          </a:p>
        </p:txBody>
      </p:sp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5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5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Рисунок 24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CFABA4A-2CE5-2119-7067-C3E9ED4E67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32" y="462258"/>
            <a:ext cx="2586807" cy="349218"/>
          </a:xfrm>
          <a:prstGeom prst="rect">
            <a:avLst/>
          </a:prstGeom>
        </p:spPr>
      </p:pic>
      <p:pic>
        <p:nvPicPr>
          <p:cNvPr id="28" name="Picture 2" descr="Билайн логотип (68 фото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r="10780" b="28728"/>
          <a:stretch/>
        </p:blipFill>
        <p:spPr bwMode="auto">
          <a:xfrm>
            <a:off x="10258822" y="398647"/>
            <a:ext cx="1766231" cy="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077449" y="2293745"/>
            <a:ext cx="506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Наш алгоритм можно использовать для выравнивания номеров и других стран, не только России. Для этого необходимо </a:t>
            </a:r>
            <a:r>
              <a:rPr lang="ru-RU" dirty="0" err="1">
                <a:solidFill>
                  <a:schemeClr val="bg1"/>
                </a:solidFill>
              </a:rPr>
              <a:t>дообучить</a:t>
            </a:r>
            <a:r>
              <a:rPr lang="ru-RU" dirty="0">
                <a:solidFill>
                  <a:schemeClr val="bg1"/>
                </a:solidFill>
              </a:rPr>
              <a:t> сегментационную модель на размеченных данных номеров других стран. 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Ещё </a:t>
            </a:r>
            <a:r>
              <a:rPr lang="ru-RU" dirty="0">
                <a:solidFill>
                  <a:schemeClr val="bg1"/>
                </a:solidFill>
              </a:rPr>
              <a:t>наш алгоритм можно использовать для большого количества входных потоков данных, при условии увеличения вычислительных ресурсов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Также мы хотим добавить в наш алгоритм нейронную сеть для улучшение качества фото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C5B53A9-FFFA-1E6F-D0F1-E269AC477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38" y="2361892"/>
            <a:ext cx="4572461" cy="3422888"/>
          </a:xfrm>
          <a:prstGeom prst="roundRect">
            <a:avLst>
              <a:gd name="adj" fmla="val 11516"/>
            </a:avLst>
          </a:prstGeom>
        </p:spPr>
      </p:pic>
    </p:spTree>
    <p:extLst>
      <p:ext uri="{BB962C8B-B14F-4D97-AF65-F5344CB8AC3E}">
        <p14:creationId xmlns:p14="http://schemas.microsoft.com/office/powerpoint/2010/main" val="2418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390</Words>
  <Application>Microsoft Office PowerPoint</Application>
  <PresentationFormat>Широкоэкранный</PresentationFormat>
  <Paragraphs>43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Aptos</vt:lpstr>
      <vt:lpstr>Aptos Display</vt:lpstr>
      <vt:lpstr>Тема Office</vt:lpstr>
      <vt:lpstr>Выравнивание изображений номеров автомобилей</vt:lpstr>
      <vt:lpstr>Состав команды</vt:lpstr>
      <vt:lpstr>Водители превышают скорость и уезжают безнаказанно!</vt:lpstr>
      <vt:lpstr>Самое время это прекратить..</vt:lpstr>
      <vt:lpstr>Скринкаст</vt:lpstr>
      <vt:lpstr>Stack технологий</vt:lpstr>
      <vt:lpstr>Почему именно мы?</vt:lpstr>
      <vt:lpstr>Где это в бизнесе?</vt:lpstr>
      <vt:lpstr>Масштабируемость</vt:lpstr>
      <vt:lpstr>Ссылка на наше решение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маркировки</dc:title>
  <dc:creator>егор андреасян</dc:creator>
  <cp:lastModifiedBy>Денис Вершинин</cp:lastModifiedBy>
  <cp:revision>60</cp:revision>
  <dcterms:created xsi:type="dcterms:W3CDTF">2024-04-11T13:46:56Z</dcterms:created>
  <dcterms:modified xsi:type="dcterms:W3CDTF">2024-07-07T06:59:17Z</dcterms:modified>
</cp:coreProperties>
</file>